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20F37-81CD-46AB-CB29-78349B5D9B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03F2C6-D353-059D-FA79-11EF0E384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82B74-F940-E564-0747-FEC30FE75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610E-0F5C-4D1F-8AC0-BECB4EE1D9D5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6C00E-4345-BD59-02CB-5D9ABC121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B8FC7-3C69-1863-33A1-02DBC7C06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BD0D-B6B7-49D3-A0CA-DD162CF1B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228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0A90F-8507-D163-35DF-81F93D30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844077-242F-05E2-4A28-E86EE0B85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92DEA-98FA-368C-BB72-EC8842FC4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610E-0F5C-4D1F-8AC0-BECB4EE1D9D5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6511E-F97F-401D-CBEE-90311A3DB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E36F6-609D-93AF-836E-B328E82A3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BD0D-B6B7-49D3-A0CA-DD162CF1B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97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80D4A3-764C-3D66-F657-91F21BBDB7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203DA-7C84-F114-729D-BE26F47E0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02BC4-CD9A-977A-B62F-44904297D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610E-0F5C-4D1F-8AC0-BECB4EE1D9D5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AB19F-3305-F397-1E94-605B032F6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9C761-3B1E-7219-7B34-73C051DD6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BD0D-B6B7-49D3-A0CA-DD162CF1B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97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C091A-ADFF-A62C-BBE1-8E5131DE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366EB-E8DD-062D-D6AC-C1649EC7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1824C-E529-51C7-AAD1-0684BFA39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610E-0F5C-4D1F-8AC0-BECB4EE1D9D5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5741A-16CB-F810-B254-CE5374B25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47847-1235-1F4D-EDD5-7C39A2A97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BD0D-B6B7-49D3-A0CA-DD162CF1B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70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1618B-471F-5A6E-AAAE-A7F27A0BC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5E86D-11A5-2EA1-21BC-19025F067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756A5-B307-B321-C5B2-8EEFB59A6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610E-0F5C-4D1F-8AC0-BECB4EE1D9D5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242F7-066C-E263-046E-798F8C127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FA626-1E39-AEF0-1575-CE1AFB6F6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BD0D-B6B7-49D3-A0CA-DD162CF1B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080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7AFB9-C240-497A-A747-76F69D120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C7482-B026-26EB-0642-23A81C977C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C5C3D4-1C49-4FC5-0217-A1B02EC43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C7CC94-44B8-909A-64D3-218A5FB2E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610E-0F5C-4D1F-8AC0-BECB4EE1D9D5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FEDAB6-0358-B25D-3C76-E63540615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9A6132-BEB9-68DA-84DD-028B4E7DB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BD0D-B6B7-49D3-A0CA-DD162CF1B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804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DBCB9-BCD3-685E-9100-F30585367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943BD-35BC-8C25-A30D-043B71FDA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7F44D-2E60-AB4F-47A7-0EA0DD61C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54991-9BC5-B57A-CFD7-CAA0506980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97508B-7D7E-9C0C-5361-557E1448FF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395971-753F-BB14-91DE-DF9912C27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610E-0F5C-4D1F-8AC0-BECB4EE1D9D5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BF13DF-4CD5-19AB-2188-FE35E4FE9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2B79EB-09DB-793F-DD3B-590F0D80A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BD0D-B6B7-49D3-A0CA-DD162CF1B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647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231C9-618D-5D41-410E-6948E443E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5E67AC-4C80-819A-3E79-D6353ADBB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610E-0F5C-4D1F-8AC0-BECB4EE1D9D5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046A30-4D89-725C-B716-5D45AB660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16D36B-E646-BE8A-79C5-3587455F6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BD0D-B6B7-49D3-A0CA-DD162CF1B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30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D2A835-7B90-6100-F8B4-E5951EA9A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610E-0F5C-4D1F-8AC0-BECB4EE1D9D5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AFD90E-E1E2-CD5A-4074-BDE648074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B68AC0-60F8-8004-23BC-AC5CE95A7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BD0D-B6B7-49D3-A0CA-DD162CF1B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00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8EFE6-921D-E1B5-87B7-37CCD43D6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5CC06-A1CC-0E70-D481-4D96B1E3F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0D495D-FCAE-A333-7336-6A3AC3B4E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15A2-EC2B-C895-F8E8-8E5625D71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610E-0F5C-4D1F-8AC0-BECB4EE1D9D5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35AD7-E2EE-622F-0262-5B1662F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67B652-A6CC-ED2A-3ABF-CF6F18887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BD0D-B6B7-49D3-A0CA-DD162CF1B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79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F10C1-730E-010E-97CC-624DEA181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FD3D92-A7F5-3934-746F-B41050B5E9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E33319-0DFD-308D-2B96-A2F4C5ACE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B66EB-A3C7-9DC2-306E-F9B622D9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2610E-0F5C-4D1F-8AC0-BECB4EE1D9D5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E36A98-74B9-9818-6CF2-5710ED75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A644C-E13B-CFFD-4C35-734F2769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6BD0D-B6B7-49D3-A0CA-DD162CF1B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60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0CD400-81DD-A85F-A910-2BA2EEA37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C524D-CDF3-FB65-54AF-BBA3F286B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BDA32-0C3D-3F97-6185-9B5754E451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2610E-0F5C-4D1F-8AC0-BECB4EE1D9D5}" type="datetimeFigureOut">
              <a:rPr lang="en-GB" smtClean="0"/>
              <a:t>06/01/2023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819C8-7CE5-38D1-EC34-FD17B26A99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C2E9F-D8E1-781F-E622-5C55C98BE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6BD0D-B6B7-49D3-A0CA-DD162CF1B5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76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CBED153-671D-8904-BC40-0A528B18D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7522" y="228380"/>
            <a:ext cx="10136821" cy="82610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>
                <a:solidFill>
                  <a:srgbClr val="FF0000"/>
                </a:solidFill>
                <a:latin typeface="Abadi" panose="020B0604020104020204" pitchFamily="34" charset="0"/>
              </a:rPr>
              <a:t>Facebook Insights December 2022</a:t>
            </a:r>
            <a:endParaRPr lang="en-GB" sz="3600" b="1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EB06BADF-4C50-D123-048E-F571247F9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66" y="962480"/>
            <a:ext cx="5870331" cy="5207411"/>
          </a:xfrm>
          <a:prstGeom prst="rect">
            <a:avLst/>
          </a:prstGeom>
        </p:spPr>
      </p:pic>
      <p:pic>
        <p:nvPicPr>
          <p:cNvPr id="8" name="Picture 7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21B4961-2BE4-F941-C0EF-17C2D3C4F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442" y="2465893"/>
            <a:ext cx="4912928" cy="192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473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>
            <a:extLst>
              <a:ext uri="{FF2B5EF4-FFF2-40B4-BE49-F238E27FC236}">
                <a16:creationId xmlns:a16="http://schemas.microsoft.com/office/drawing/2014/main" id="{70DE5A18-D3F5-DFA7-5897-B7B838E72784}"/>
              </a:ext>
            </a:extLst>
          </p:cNvPr>
          <p:cNvSpPr txBox="1">
            <a:spLocks/>
          </p:cNvSpPr>
          <p:nvPr/>
        </p:nvSpPr>
        <p:spPr>
          <a:xfrm>
            <a:off x="323273" y="340185"/>
            <a:ext cx="2161135" cy="16733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sz="3600" b="1" dirty="0">
                <a:solidFill>
                  <a:srgbClr val="FF0000"/>
                </a:solidFill>
                <a:latin typeface="Abadi" panose="020B0604020104020204" pitchFamily="34" charset="0"/>
              </a:rPr>
              <a:t>Page</a:t>
            </a:r>
          </a:p>
          <a:p>
            <a:pPr algn="l">
              <a:lnSpc>
                <a:spcPct val="120000"/>
              </a:lnSpc>
            </a:pPr>
            <a:r>
              <a:rPr lang="en-US" sz="3600" b="1" dirty="0">
                <a:solidFill>
                  <a:srgbClr val="FF0000"/>
                </a:solidFill>
                <a:latin typeface="Abadi" panose="020B0604020104020204" pitchFamily="34" charset="0"/>
              </a:rPr>
              <a:t>Overview</a:t>
            </a:r>
            <a:endParaRPr lang="en-GB" sz="3600" b="1" dirty="0">
              <a:solidFill>
                <a:srgbClr val="FF0000"/>
              </a:solidFill>
              <a:latin typeface="Abadi" panose="020B0604020104020204" pitchFamily="34" charset="0"/>
            </a:endParaRPr>
          </a:p>
        </p:txBody>
      </p:sp>
      <p:pic>
        <p:nvPicPr>
          <p:cNvPr id="12" name="Picture 11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23C76263-3CB5-2052-BDAC-8602082960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20" y="340184"/>
            <a:ext cx="7097776" cy="630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980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997C2BEA-6959-965C-28E5-48824A3B54B1}"/>
              </a:ext>
            </a:extLst>
          </p:cNvPr>
          <p:cNvSpPr txBox="1">
            <a:spLocks/>
          </p:cNvSpPr>
          <p:nvPr/>
        </p:nvSpPr>
        <p:spPr>
          <a:xfrm>
            <a:off x="486430" y="590866"/>
            <a:ext cx="2790040" cy="6236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rgbClr val="FF0000"/>
                </a:solidFill>
                <a:latin typeface="Abadi" panose="020B0604020104020204" pitchFamily="34" charset="0"/>
              </a:rPr>
              <a:t>Post Insights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BDBAE72-80F1-02DB-329E-7A560147AD75}"/>
              </a:ext>
            </a:extLst>
          </p:cNvPr>
          <p:cNvSpPr txBox="1"/>
          <p:nvPr/>
        </p:nvSpPr>
        <p:spPr>
          <a:xfrm>
            <a:off x="578536" y="1679576"/>
            <a:ext cx="22813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badi" panose="020B0604020104020204" pitchFamily="34" charset="0"/>
              </a:rPr>
              <a:t>Post Reach</a:t>
            </a:r>
          </a:p>
          <a:p>
            <a:r>
              <a:rPr lang="en-US" sz="1600" dirty="0">
                <a:latin typeface="Abadi" panose="020B0604020104020204" pitchFamily="34" charset="0"/>
              </a:rPr>
              <a:t>The number of people who saw any of your posts at least once.  </a:t>
            </a:r>
            <a:endParaRPr lang="en-GB" sz="1600" dirty="0">
              <a:latin typeface="Abadi" panose="020B0604020104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C6266E-D612-AF28-8DE0-5F7756ABEFB8}"/>
              </a:ext>
            </a:extLst>
          </p:cNvPr>
          <p:cNvSpPr txBox="1"/>
          <p:nvPr/>
        </p:nvSpPr>
        <p:spPr>
          <a:xfrm>
            <a:off x="624237" y="3429000"/>
            <a:ext cx="2310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badi" panose="020B0604020104020204" pitchFamily="34" charset="0"/>
              </a:rPr>
              <a:t>Post Engagement</a:t>
            </a:r>
          </a:p>
          <a:p>
            <a:r>
              <a:rPr lang="en-US" sz="1600" dirty="0">
                <a:latin typeface="Abadi" panose="020B0604020104020204" pitchFamily="34" charset="0"/>
              </a:rPr>
              <a:t>The number of times that people engaged with your post through reactions, comments, shares, views and clicks</a:t>
            </a:r>
            <a:endParaRPr lang="en-GB" sz="1600" dirty="0">
              <a:latin typeface="Abadi" panose="020B0604020104020204" pitchFamily="34" charset="0"/>
            </a:endParaRPr>
          </a:p>
        </p:txBody>
      </p:sp>
      <p:pic>
        <p:nvPicPr>
          <p:cNvPr id="6" name="Picture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A3B1331D-AC0C-C9C5-968D-BC757E10E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64" y="162410"/>
            <a:ext cx="7411399" cy="5145542"/>
          </a:xfrm>
          <a:prstGeom prst="rect">
            <a:avLst/>
          </a:prstGeom>
        </p:spPr>
      </p:pic>
      <p:pic>
        <p:nvPicPr>
          <p:cNvPr id="8" name="Picture 7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94830AA6-E20C-988B-5F03-5FF63CEAEA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054" y="5335522"/>
            <a:ext cx="7586410" cy="123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174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Abadi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Support Officer West Swindon PC</dc:creator>
  <cp:lastModifiedBy>Paula Harrison</cp:lastModifiedBy>
  <cp:revision>16</cp:revision>
  <dcterms:created xsi:type="dcterms:W3CDTF">2022-11-30T11:10:36Z</dcterms:created>
  <dcterms:modified xsi:type="dcterms:W3CDTF">2023-01-06T13:57:11Z</dcterms:modified>
</cp:coreProperties>
</file>